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7" r:id="rId7"/>
    <p:sldId id="288" r:id="rId8"/>
    <p:sldId id="291" r:id="rId9"/>
    <p:sldId id="289" r:id="rId10"/>
    <p:sldId id="290" r:id="rId11"/>
    <p:sldId id="292" r:id="rId12"/>
    <p:sldId id="296" r:id="rId13"/>
    <p:sldId id="295" r:id="rId14"/>
    <p:sldId id="297" r:id="rId15"/>
    <p:sldId id="293" r:id="rId16"/>
    <p:sldId id="299" r:id="rId17"/>
    <p:sldId id="294" r:id="rId18"/>
    <p:sldId id="261" r:id="rId19"/>
    <p:sldId id="262" r:id="rId20"/>
    <p:sldId id="263" r:id="rId21"/>
    <p:sldId id="264" r:id="rId22"/>
    <p:sldId id="268" r:id="rId23"/>
    <p:sldId id="265" r:id="rId24"/>
    <p:sldId id="266" r:id="rId25"/>
    <p:sldId id="267" r:id="rId26"/>
    <p:sldId id="269" r:id="rId27"/>
    <p:sldId id="279" r:id="rId28"/>
    <p:sldId id="280" r:id="rId29"/>
    <p:sldId id="281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8" r:id="rId38"/>
    <p:sldId id="298" r:id="rId39"/>
    <p:sldId id="286" r:id="rId40"/>
    <p:sldId id="283" r:id="rId41"/>
    <p:sldId id="284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56" autoAdjust="0"/>
  </p:normalViewPr>
  <p:slideViewPr>
    <p:cSldViewPr>
      <p:cViewPr>
        <p:scale>
          <a:sx n="50" d="100"/>
          <a:sy n="50" d="100"/>
        </p:scale>
        <p:origin x="-1090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3D831-20A0-491F-AFC7-450B6BA2E91B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9E42B-68D6-4D7F-B4C0-9F4A47430C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1"/>
            <a:ext cx="8532440" cy="122413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МДОУ детский сад №3 «Солнышко»</a:t>
            </a:r>
            <a:br>
              <a:rPr lang="ru-RU" sz="36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Кимрского района Тверской области</a:t>
            </a:r>
            <a:endParaRPr lang="ru-RU" sz="3600" dirty="0">
              <a:ln w="1778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http://mdo3.twsite.ru/images/d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mdo3.twsite.ru/images/d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50mm.ru/images/japanese_style/25_japanese_st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https://50mm.ru/images/japanese_style/25_japanese_st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50mm.ru/images/japanese_style/25_japanese_st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5723681" cy="437678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МДОУ детский сад №3 «Солнышко»</a:t>
            </a:r>
            <a:br>
              <a:rPr lang="ru-RU" sz="32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Кимрского района Тверской области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00141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осуществляет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образовательную деятельность с 1 июня 1983 года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Учредителем МДОУ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является администрация Кимрского района Тверской области. 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Юридический адрес Учредителя: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171506 Тверская область г. Кимры  ул.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Урицкого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д.15  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Юридический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адрес (место нахождения детского сада):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Садовая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дом 15, село Горицы,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Горицкое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сельское поселение, Кимрский район, Тверская область,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Росиия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171540.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Режим работы МДОУ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7.30 до 18.00 (10, 5 часов)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График работы: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понедельник-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пятница -рабочие дни,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суббота-воскресенье -выходные и праздничные дни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Контактный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84823671139.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Адрес электронной почты: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solnyshkogorizi@yandex.ru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5534356" cy="500141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Вид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общеразвивающий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основу составления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образовательной программы взяты: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Примерная общеобразовательная программа дошкольного образования «От рождения до школы» под редакцией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 </a:t>
            </a:r>
          </a:p>
          <a:p>
            <a:pPr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парциальные программы: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С.Н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Николаевой «Юный эколог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Р.Б.Стеркиной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«Основы безопасности детей дошкольного возраста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И.Каплуновой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«Ладушки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региональная программа: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«Моя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семья».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Воспитанники подготовительной к школе группы занимаются в ШБП на базе МОУ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Горицкая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СОШ «Образовательный центр»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программе Р.Г.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Чураковой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Предшкола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нового поколения»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404664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Образовательные программы ДОУ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285860"/>
            <a:ext cx="2591907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Количество групп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196752"/>
          <a:ext cx="7920880" cy="3448772"/>
        </p:xfrm>
        <a:graphic>
          <a:graphicData uri="http://schemas.openxmlformats.org/drawingml/2006/table">
            <a:tbl>
              <a:tblPr/>
              <a:tblGrid>
                <a:gridCol w="2160240"/>
                <a:gridCol w="1667639"/>
                <a:gridCol w="2112781"/>
                <a:gridCol w="1980220"/>
              </a:tblGrid>
              <a:tr h="9463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Группа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Возраст 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Предельная наполняемость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Фактическая наполняемость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Младшая 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1,5-3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Младшая 2/ средняя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3-5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Старшая\ подготовительная 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5- до школы 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Итого 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34" marR="414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осуществления образовательного процесса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ФГОС предъявляет требования к условиям реализации ОП: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педагогическим;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кадровым;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финансовым;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предметно- пространственной развивающей среде.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49817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Условия, необходимые для создания социальной ситуации развития детей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492941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П. 3.2.5 ФГОС ДО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– условия соответствуют специфике дошкольного возраста и предполагают:</a:t>
            </a:r>
          </a:p>
          <a:p>
            <a:pPr>
              <a:buNone/>
            </a:pPr>
            <a:r>
              <a:rPr lang="ru-RU" sz="3800" u="sng" dirty="0" smtClean="0">
                <a:latin typeface="Times New Roman" pitchFamily="18" charset="0"/>
                <a:cs typeface="Times New Roman" pitchFamily="18" charset="0"/>
              </a:rPr>
              <a:t>1. Обеспечение эмоционального благополучия: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через непосредственное общение с каждым ребенком;</a:t>
            </a: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через уважительное отношение к каждому ребенку, к его чувствам и потребностям.</a:t>
            </a:r>
          </a:p>
          <a:p>
            <a:pPr>
              <a:buNone/>
            </a:pPr>
            <a:r>
              <a:rPr lang="ru-RU" sz="3800" u="sng" dirty="0" smtClean="0">
                <a:latin typeface="Times New Roman" pitchFamily="18" charset="0"/>
                <a:cs typeface="Times New Roman" pitchFamily="18" charset="0"/>
              </a:rPr>
              <a:t>2. Поддержка индивидуальности и инициативы детей: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через создание условий для свободного выбора детьми деятельности, участников совместной деятельности;</a:t>
            </a: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через создание условий для принятия детьми решений, выражения своих чувств и мыслей;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183760" cy="62646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u="sng" dirty="0" smtClean="0">
                <a:latin typeface="Times New Roman" pitchFamily="18" charset="0"/>
                <a:cs typeface="Times New Roman" pitchFamily="18" charset="0"/>
              </a:rPr>
              <a:t>3. Установление правил взаимодействия в разных ситуациях: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создание условий для позитивных, доброжелательных отношений между детьми, в том числе принадлежащих к разным национально – культурным, религиозным общностям и социальным слоям, а также имеющим различные возможности здоровья;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-развитие коммуникативных способностей, позволяющих разрешить конфликтные ситуации со сверстниками;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-развитие умения детей работать в группе сверстников.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59046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4. Построение вариативного развивающего образования,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ориентированного на уровень развития, проявляющийся у ребенка в совместной деятельности со взрослым и боле опытными сверстниками, но не актуализирующийся в его индивидуальной деятельности (зона ближайшего развития ребенка):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через создание условий для овладения культурными средствами деятельности;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через организацию видов деятельности, способствующих развитию мышления, речи, общения, воображения и детского творчества, личностного, физического и художественно- эстетического развития детей;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через поддержку спонтанной игры детей, ее обогащение, обеспечение игрового времени и пространства;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-через оценку индивидуального развития детей.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u="sng" dirty="0" smtClean="0"/>
              <a:t>5. Взаимодействие с родителями (законными представителями) по вопросам образования детей,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Требования к развивающей предметно – пространственной среде в контексте с ФГОС ДО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П.3.3 ФГОС ДО</a:t>
            </a:r>
            <a:r>
              <a:rPr lang="ru-RU" dirty="0" smtClean="0"/>
              <a:t> – развивающая предметно – пространственная среда обеспечивает максимальную реализацию образовательного потенциала пространства ДОУ, группы, а также территории, материалов, оборудования и инвентаря для развития детей дошкольного возраста: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в соответствии с особенностями каждого возрастного периода;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охраны и укрепления их здоровья;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учета особенностей и коррекции недостатков их развития </a:t>
            </a:r>
            <a:r>
              <a:rPr lang="ru-RU" b="1" dirty="0" smtClean="0"/>
              <a:t>(п.3.3.1 ФГОС ДО).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Требования к развивающей предметно- пространственной среде: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4680520" cy="514543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1.Развивающая предметно-пространственная среда должна обеспечивать: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общения и совместной деятельности детей и взрослых;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двигательную активность детей;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для уединения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(п. 3.3.2. ФГОС ДО);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143248"/>
            <a:ext cx="222027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714356"/>
            <a:ext cx="1857388" cy="2696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3571876"/>
            <a:ext cx="1784331" cy="28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00203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068960"/>
            <a:ext cx="3528392" cy="28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429000"/>
            <a:ext cx="2815809" cy="258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04664"/>
            <a:ext cx="2701635" cy="247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реализацию различных образовательных программ;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 организации инклюзивного образования – необходимые для него условий;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учет национально – культурных, климатических условий, в которых осуществляется образовательная деятельность;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учет возрастных особенностей детей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(п. 3.3.3 ФГОС ДО)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55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7032"/>
            <a:ext cx="3960440" cy="261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7" y="257192"/>
            <a:ext cx="3096343" cy="317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2656"/>
            <a:ext cx="4187361" cy="314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3503611"/>
            <a:ext cx="2837951" cy="335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http://mdo3.twsite.ru/images/dm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2492896"/>
            <a:ext cx="2592288" cy="21832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3285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Развивающая предметно- пространственная среда должна быть: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Содержательно- насыщенной;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Трансформируемой;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Полифункциональной;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Вариативной;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Доступной;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Безопасной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(п.3.3.4 ФГОС ДО)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16832"/>
            <a:ext cx="2520280" cy="36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573016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32656"/>
            <a:ext cx="2555329" cy="2555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260648"/>
            <a:ext cx="3240360" cy="305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140968"/>
            <a:ext cx="28803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3. Развивающая предметно – пространственная среда должна отражать содержание образовательных областей: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Социально – коммуникативное развитие;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Познавательное развитие;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Речевое развитие;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Художественно- эстетическое развитие;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Физическое развитие </a:t>
            </a:r>
          </a:p>
          <a:p>
            <a:pPr>
              <a:buNone/>
            </a:pPr>
            <a:r>
              <a:rPr lang="ru-RU" dirty="0" smtClean="0"/>
              <a:t>4. Развивающая предметно – пространственная среда должна обеспечивать различные виды детской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Педагогический коллектив- 6 человек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1196752"/>
          <a:ext cx="7992887" cy="4514202"/>
        </p:xfrm>
        <a:graphic>
          <a:graphicData uri="http://schemas.openxmlformats.org/drawingml/2006/table">
            <a:tbl>
              <a:tblPr/>
              <a:tblGrid>
                <a:gridCol w="1599892"/>
                <a:gridCol w="1568460"/>
                <a:gridCol w="1245902"/>
                <a:gridCol w="770013"/>
                <a:gridCol w="677349"/>
                <a:gridCol w="806094"/>
                <a:gridCol w="777394"/>
                <a:gridCol w="547783"/>
              </a:tblGrid>
              <a:tr h="659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 И О 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образование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должность</a:t>
                      </a:r>
                      <a:endParaRPr lang="ru-RU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возраст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Стаж работы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Курсы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1р/3г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</a:t>
                      </a: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кат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МДОУ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Ананьева Ольга Вячеславовна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Калининское мед училище 1980 мед сестра для яслей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1961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1984 по 2000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01.12.2006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Бондарева Нина Николаевна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Торжокское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училище 1969 воспитатель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1947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 лет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10.07.1966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404664"/>
          <a:ext cx="7992887" cy="5238239"/>
        </p:xfrm>
        <a:graphic>
          <a:graphicData uri="http://schemas.openxmlformats.org/drawingml/2006/table">
            <a:tbl>
              <a:tblPr/>
              <a:tblGrid>
                <a:gridCol w="1599890"/>
                <a:gridCol w="1661392"/>
                <a:gridCol w="1152970"/>
                <a:gridCol w="770013"/>
                <a:gridCol w="677350"/>
                <a:gridCol w="806095"/>
                <a:gridCol w="777394"/>
                <a:gridCol w="547783"/>
              </a:tblGrid>
              <a:tr h="3976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</a:t>
                      </a: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Екатерина Сергеевна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Калязинское пед училище 2002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н/кл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Калязинский колледж 2012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Социальный педагог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Тверской гос университет специалист дефектолог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1983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 лет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01.11.2011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Котова Светлана Викторовна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Торжокское пед училище 2000 воспитатель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1970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 лет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19.09.2014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1" y="332656"/>
          <a:ext cx="7992887" cy="5043135"/>
        </p:xfrm>
        <a:graphic>
          <a:graphicData uri="http://schemas.openxmlformats.org/drawingml/2006/table">
            <a:tbl>
              <a:tblPr/>
              <a:tblGrid>
                <a:gridCol w="1599890"/>
                <a:gridCol w="1661393"/>
                <a:gridCol w="1152970"/>
                <a:gridCol w="770013"/>
                <a:gridCol w="677349"/>
                <a:gridCol w="806094"/>
                <a:gridCol w="777394"/>
                <a:gridCol w="547784"/>
              </a:tblGrid>
              <a:tr h="2521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Сиверина</a:t>
                      </a: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Ирина Валерьевна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Торжокское пед училище 1987 воспитатель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Муз. рук-ль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1967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 лет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1987 по 1998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01.01.2010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Хрусталёва Антонина Ивановна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Торжокское пед училище 1973 воспитатель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1950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лет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08.01.1968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86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Средний 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 спец. 6 чел 100%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деятельности ДОУ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(качество образования)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136904" cy="49685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процессе непосредственного общения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детьми, наблюдения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их деятельностью проводится мониторинг уровня развития качеств детей, освоения ими образовательной программы дошкольного образования по образовательным областям, результаты диагностики заносятся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Личные карточки воспитанников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форма которой утверждена Положением от 26.01.2016 года.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основании этих карточек можно проследить динамику развития ребенка, определить его сильные и слабые стороны для организации работы, направленной на корректировку развития как каждого ребенка, так и группы в целом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Два раза в год ( декабрь и май)  педагоги подводят итоги своей работы, вносят коррективы в планирование, рабочие программы. Для анализа  уровня подготовленности воспитанников подготовительной группы к освоению программы первого класса привлекается учитель, работающий с ребятами на базе ШБП.</a:t>
            </a: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правка по итогам педагогической диагностики за 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полугодие 2017-2018 г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Забурдаева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Е.С.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Туляева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Е.Ю.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95536" y="1628801"/>
          <a:ext cx="8208911" cy="3888431"/>
        </p:xfrm>
        <a:graphic>
          <a:graphicData uri="http://schemas.openxmlformats.org/drawingml/2006/table">
            <a:tbl>
              <a:tblPr/>
              <a:tblGrid>
                <a:gridCol w="768450"/>
                <a:gridCol w="491125"/>
                <a:gridCol w="936549"/>
                <a:gridCol w="660774"/>
                <a:gridCol w="994644"/>
                <a:gridCol w="615841"/>
                <a:gridCol w="649924"/>
                <a:gridCol w="740558"/>
                <a:gridCol w="690211"/>
                <a:gridCol w="829642"/>
                <a:gridCol w="831193"/>
              </a:tblGrid>
              <a:tr h="725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область ООП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ПОЗНАНИЕ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СОЦИАЛЬНО-КОММУНИКАТИВНАЯ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ФИЗИЧЕСКОЕ РАЗВИТИЕ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МУЗЫКАЛЬНОЕ РАЗВИТЕ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ХУДОЖЕСТВЕННО - ЭСТЕТИЧЕСКОЕ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4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Е.Ю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Е.Ю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Е.Ю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Е.Ю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Е.С</a:t>
                      </a:r>
                      <a:endParaRPr lang="ru-RU" sz="14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Е.Ю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средний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5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итог по группе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2- средний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2- средний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2,4- средний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2,6-высокий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2,4-средний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2,3-средний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2,1-средний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 средний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2,3-средний</a:t>
                      </a:r>
                      <a:endParaRPr lang="ru-RU" sz="14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2-средний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998" marR="14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6288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Уровень освоения воспитанниками  образовательной программы по образовательным областям  в 2016-17 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.г.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340769"/>
          <a:ext cx="7856859" cy="4356355"/>
        </p:xfrm>
        <a:graphic>
          <a:graphicData uri="http://schemas.openxmlformats.org/drawingml/2006/table">
            <a:tbl>
              <a:tblPr/>
              <a:tblGrid>
                <a:gridCol w="2071682"/>
                <a:gridCol w="981242"/>
                <a:gridCol w="762847"/>
                <a:gridCol w="653649"/>
                <a:gridCol w="654418"/>
                <a:gridCol w="545220"/>
                <a:gridCol w="544451"/>
                <a:gridCol w="654418"/>
                <a:gridCol w="438329"/>
                <a:gridCol w="550603"/>
              </a:tblGrid>
              <a:tr h="864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Познание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 целостной картины мира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Познание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ФЭМП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Познание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ПиПИД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коммуникация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музыка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рисование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Лепка/апплик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Физ-ра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младшая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1,6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2,1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младшая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1,8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2,1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1,9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2,6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старшая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1,9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2,5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1,8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1,9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1,9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Подготовительная к школе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2,6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2,9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2,6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2,6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 ( ср. по МДОУ)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2,3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2,1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5"/>
            <a:ext cx="4690864" cy="56886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Важной  является оценка родителями  работы детского сада, которая выясняется в  ходе индивидуальных бесед, родительских собраний, каждый год в садике проводится анкетирование по анкетам Центра оценки качества образования , в котором принимают участие родители воспитанников всех возрастных групп </a:t>
            </a:r>
          </a:p>
          <a:p>
            <a:endParaRPr lang="ru-RU" sz="3600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04664"/>
            <a:ext cx="3491433" cy="595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Сравнительный анализ   уровня удовлетворенности качеством деятельности МДОУ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по состоянию на  2015, 2016 , 2017 годы.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7992889" cy="4700835"/>
        </p:xfrm>
        <a:graphic>
          <a:graphicData uri="http://schemas.openxmlformats.org/drawingml/2006/table">
            <a:tbl>
              <a:tblPr/>
              <a:tblGrid>
                <a:gridCol w="4375111"/>
                <a:gridCol w="1198439"/>
                <a:gridCol w="1145435"/>
                <a:gridCol w="1273904"/>
              </a:tblGrid>
              <a:tr h="440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 год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 год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Удовлетворенность оснащенностью ДОО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(29)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Удовлетворенность квалификацией педагогов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(84)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Удовлетворенность развитием ребенка в ДОО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(90)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Удовлетворенность взаимодействием с родителями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(94)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(71)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удовлетворенность МДОУ в целом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(ответили «да» из числа опрошенных)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87%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94%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9888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направления воспитательной деятельности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78539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с родителями является одним из ведущих направлений деятельности детского сада, родители воспитанников, бабушки и дедушки принимают достаточно активное участие в жизни детского сада. Главной задачей становится организация  совместной деятельности детей, родителей и педагогов в целях развития личности каждого воспитанника, с этой целью педагогами детского сада проводятся: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индивидуальные консультации,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групповые консультации в рамках проведения групповых родительских собраний,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открытые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НОД и совместная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деятельность,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пециально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организованные мастер-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классы.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3178696" cy="21602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265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Родительское собрание с детьми в старшей- подготовительной группе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Тема: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«Умелые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ручки-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мелкой моторики руки детей 5-7 лет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."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AutoShape 2" descr="http://mdo3.twsite.ru/images/RS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636912"/>
            <a:ext cx="4104456" cy="342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796136" y="2132856"/>
            <a:ext cx="29922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практическая часть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2132856"/>
            <a:ext cx="3059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теоретическая часть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636912"/>
            <a:ext cx="385147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для родителей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"Поделки из природного материала»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провела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Сиверина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И.В.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508856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412776"/>
            <a:ext cx="2304256" cy="439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Открытые НОД для родителей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446278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077072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340768"/>
            <a:ext cx="3493854" cy="227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861048"/>
            <a:ext cx="3384375" cy="278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Ежегодно на учебный год составляется план мероприятий ДОУ, который включает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себя порядка  25-30  мероприятий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общесадовских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и групповых по различным направлениям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приоритете на сегодняшний день патриотическое воспитание дошкольников, экологическое воспитание, мероприятия профилактической направленности, направленные на формирование основ здорового образа жизни, обеспечения личной безопасности.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Организация и проведение праздников,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досугов в ДОУ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340767"/>
          <a:ext cx="8064895" cy="5083354"/>
        </p:xfrm>
        <a:graphic>
          <a:graphicData uri="http://schemas.openxmlformats.org/drawingml/2006/table">
            <a:tbl>
              <a:tblPr/>
              <a:tblGrid>
                <a:gridCol w="1172977"/>
                <a:gridCol w="1359574"/>
                <a:gridCol w="1062378"/>
                <a:gridCol w="1172980"/>
                <a:gridCol w="1275306"/>
                <a:gridCol w="1275306"/>
                <a:gridCol w="746374"/>
              </a:tblGrid>
              <a:tr h="28326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Знаменательные и праздничные даты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Сезонные праздники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Патриотическое воспитание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Литературные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9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знаний </a:t>
                      </a:r>
                      <a:endParaRPr lang="ru-RU" sz="14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дошкольного работника</a:t>
                      </a:r>
                      <a:endParaRPr lang="ru-RU" sz="14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«Моё солнышко»</a:t>
                      </a:r>
                      <a:endParaRPr lang="ru-RU" sz="14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Октябрь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пожилого человека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Осень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«Дары осени»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33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Ноябрь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матери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рождения деда Мороза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Поздравление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флага Тверской области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Новогодняя игрушка, подарок для деда Мороза, новогодняя рукавичка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Птичья столовая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404663"/>
          <a:ext cx="7992888" cy="5421042"/>
        </p:xfrm>
        <a:graphic>
          <a:graphicData uri="http://schemas.openxmlformats.org/drawingml/2006/table">
            <a:tbl>
              <a:tblPr/>
              <a:tblGrid>
                <a:gridCol w="1224136"/>
                <a:gridCol w="1368152"/>
                <a:gridCol w="720080"/>
                <a:gridCol w="1531517"/>
                <a:gridCol w="1276795"/>
                <a:gridCol w="792088"/>
                <a:gridCol w="1080120"/>
              </a:tblGrid>
              <a:tr h="1257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Декабрь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28-29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Новый год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Птичья столовая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42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Январь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8-10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Рождество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Прощание с ёлочкой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Птичья столовая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Правнуки Победы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Февраль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12-18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защитника Отечества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Масленица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защитника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Отечества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памяти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Пушкина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Птичья столовая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Правнуки Победы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23528" y="332656"/>
          <a:ext cx="7920880" cy="5744198"/>
        </p:xfrm>
        <a:graphic>
          <a:graphicData uri="http://schemas.openxmlformats.org/drawingml/2006/table">
            <a:tbl>
              <a:tblPr/>
              <a:tblGrid>
                <a:gridCol w="1037849"/>
                <a:gridCol w="1422907"/>
                <a:gridCol w="1111868"/>
                <a:gridCol w="1227622"/>
                <a:gridCol w="1004776"/>
                <a:gridCol w="1334715"/>
                <a:gridCol w="781143"/>
              </a:tblGrid>
              <a:tr h="2241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Март 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Марта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Поздравление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памяти Сергея Михалкова (105)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Правнуки Победы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2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Апрель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Неделя детской книги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Весна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Пасха 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Правнуки Победы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Победы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семьи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свидания, детский сад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Победы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Троица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4083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конкурсах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7544" y="908720"/>
          <a:ext cx="7632847" cy="4752528"/>
        </p:xfrm>
        <a:graphic>
          <a:graphicData uri="http://schemas.openxmlformats.org/drawingml/2006/table">
            <a:tbl>
              <a:tblPr/>
              <a:tblGrid>
                <a:gridCol w="3641360"/>
                <a:gridCol w="2450914"/>
                <a:gridCol w="1540573"/>
              </a:tblGrid>
              <a:tr h="319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конкурса 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участники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Итоги 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конкурс «Экология и мы»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Ананьева О В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Грамоты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4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Областной природоохранный социально- образовательный проект «Эколята- дошколята»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Ананьева О В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Котова С В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Свидетельство участника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Областной региональный конкурс «Мой край родной»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Грамота Министерства образования Тверской области за3  место  среди участников 5-6 лет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224" marR="9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2475993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916832"/>
            <a:ext cx="2803938" cy="385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60648"/>
            <a:ext cx="31051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1" y="332656"/>
          <a:ext cx="8136902" cy="5506226"/>
        </p:xfrm>
        <a:graphic>
          <a:graphicData uri="http://schemas.openxmlformats.org/drawingml/2006/table">
            <a:tbl>
              <a:tblPr/>
              <a:tblGrid>
                <a:gridCol w="1834791"/>
                <a:gridCol w="1693600"/>
                <a:gridCol w="4608511"/>
              </a:tblGrid>
              <a:tr h="1728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Академия педагогических идей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 С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Ананьева О В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Котова С В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участников и победителей , в т ч Ананьева О В за реализацию проекта «Война и мир глазами трёх поколений»,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 С за реализацию проекта «Правнуки Победы»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 конкурс Воспитатель 2017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 С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1 степени за лучший конспект занятия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 образовательный интернет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Публикация конспекта НОД «День Флага Тверской области»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портал «Золотая  методичка»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Свидетельство участника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Творческий конкурс «Зимний меридиан»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Ананьева О В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Забурдаева Е С 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Победителям ( 9 воспитанников)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167" marR="91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Перспективы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планы развития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Воспитанники: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5" y="1628800"/>
          <a:ext cx="8280920" cy="3933800"/>
        </p:xfrm>
        <a:graphic>
          <a:graphicData uri="http://schemas.openxmlformats.org/drawingml/2006/table">
            <a:tbl>
              <a:tblPr/>
              <a:tblGrid>
                <a:gridCol w="1656184"/>
                <a:gridCol w="1656184"/>
                <a:gridCol w="1656184"/>
                <a:gridCol w="1656184"/>
                <a:gridCol w="1656184"/>
              </a:tblGrid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Группа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2016-2017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2017- 2018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2018- 2019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2019- 2020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Первая младшая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Вторая младшая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 (+4ЭО)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Средняя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 (+1ЭО)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Старшая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  (+1 ЭО)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10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Подготовительная к школе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67809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Педагоги: </a:t>
            </a:r>
          </a:p>
          <a:p>
            <a:endParaRPr lang="ru-RU" dirty="0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9"/>
            <a:ext cx="612068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84482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условий для реализации образовательного процесса (ремонт за 3 года),приобретение.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78539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Ежегодно составляется план проведения  ремонтных работ  </a:t>
            </a: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Основание: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предписания и рекомендации  контролирующих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Выполнение плана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мероприятий, направленных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обеспечение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безопасносного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пребывания воспитанников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МДОУ.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Ликвидация имеющихся  недостатков в  функционировании  систем, оборудования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260648"/>
          <a:ext cx="8136904" cy="5853623"/>
        </p:xfrm>
        <a:graphic>
          <a:graphicData uri="http://schemas.openxmlformats.org/drawingml/2006/table">
            <a:tbl>
              <a:tblPr/>
              <a:tblGrid>
                <a:gridCol w="2490683"/>
                <a:gridCol w="2909917"/>
                <a:gridCol w="2736304"/>
              </a:tblGrid>
              <a:tr h="234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Подводка горячей воды в туалетные комнаты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Установка системы извещения о  пожаре  «Стрелец- мониторинг»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Установка системы видеонаблюдения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7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Замена одногнездовых ванн на двухсекционные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Приобретение и замена линолеума в помещениях групповых </a:t>
                      </a:r>
                    </a:p>
                    <a:p>
                      <a:pPr marL="4876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350 кв.м.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Ремонт потолков в групповых и подсобных помещениях ( на одну группу все помещения)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Замена светильников(частично) в рамках ремонта системы освещения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Замена светильников в игровых комнатах ( с частичным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демонтажом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старой и монтажом новой проводки) – 8 штук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Ремонт кровли частичный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Ремонт сантехнического оборудования  в подвале, ясельной группе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Замена дверей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Установка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домофонов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3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Частичная замена батарей отопления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Установка теневых навесов на прогулочных площадках ( 3 штуки)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Оборудование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внешнего освещения по периметру здания </a:t>
                      </a:r>
                    </a:p>
                  </a:txBody>
                  <a:tcPr marL="64401" marR="644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404663"/>
          <a:ext cx="7992888" cy="4133269"/>
        </p:xfrm>
        <a:graphic>
          <a:graphicData uri="http://schemas.openxmlformats.org/drawingml/2006/table">
            <a:tbl>
              <a:tblPr/>
              <a:tblGrid>
                <a:gridCol w="2446601"/>
                <a:gridCol w="3599857"/>
                <a:gridCol w="1946430"/>
              </a:tblGrid>
              <a:tr h="59046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Приобретение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0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Кроватки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Кухонная и столовая посуда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Кроватки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0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Столы разноуровневые типа Ромашка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Постельные принадлежности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Постельные принадлежности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Оборудование и инвентарь, переданные из школ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1969</Words>
  <Application>Microsoft Office PowerPoint</Application>
  <PresentationFormat>Экран (4:3)</PresentationFormat>
  <Paragraphs>560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МДОУ детский сад №3 «Солнышко» Кимрского района Тверской области</vt:lpstr>
      <vt:lpstr>МДОУ детский сад №3 «Солнышко» Кимрского района Тверской области</vt:lpstr>
      <vt:lpstr>Презентация PowerPoint</vt:lpstr>
      <vt:lpstr>Количество групп  </vt:lpstr>
      <vt:lpstr>Условия осуществления образовательного процесса </vt:lpstr>
      <vt:lpstr>Условия, необходимые для создания социальной ситуации развития детей </vt:lpstr>
      <vt:lpstr>Презентация PowerPoint</vt:lpstr>
      <vt:lpstr>Презентация PowerPoint</vt:lpstr>
      <vt:lpstr>Презентация PowerPoint</vt:lpstr>
      <vt:lpstr>Требования к развивающей предметно – пространственной среде в контексте с ФГОС ДО </vt:lpstr>
      <vt:lpstr>Требования к развивающей предметно- пространственной среде: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Педагогический коллектив- 6 человек</vt:lpstr>
      <vt:lpstr>Презентация PowerPoint</vt:lpstr>
      <vt:lpstr>Презентация PowerPoint</vt:lpstr>
      <vt:lpstr>Результаты деятельности ДОУ (качество образования)</vt:lpstr>
      <vt:lpstr>Справка по итогам педагогической диагностики за 1 полугодие 2017-2018 г   Забурдаева Е.С. и Туляева Е.Ю. </vt:lpstr>
      <vt:lpstr>Уровень освоения воспитанниками  образовательной программы по образовательным областям  в 2016-17 у .г. </vt:lpstr>
      <vt:lpstr>Презентация PowerPoint</vt:lpstr>
      <vt:lpstr>Сравнительный анализ   уровня удовлетворенности качеством деятельности МДОУ по состоянию на  2015, 2016 , 2017 годы.   </vt:lpstr>
      <vt:lpstr>Основные направления воспитательной деятельности </vt:lpstr>
      <vt:lpstr>Презентация PowerPoint</vt:lpstr>
      <vt:lpstr> Мастер-класс для родителей  "Поделки из природного материала» провела Сиверина И.В.   </vt:lpstr>
      <vt:lpstr>Открытые НОД для родителей</vt:lpstr>
      <vt:lpstr>Презентация PowerPoint</vt:lpstr>
      <vt:lpstr>Организация и проведение праздников, досугов в ДОУ</vt:lpstr>
      <vt:lpstr>Презентация PowerPoint</vt:lpstr>
      <vt:lpstr>Презентация PowerPoint</vt:lpstr>
      <vt:lpstr>Участие в конкурсах  </vt:lpstr>
      <vt:lpstr>Презентация PowerPoint</vt:lpstr>
      <vt:lpstr>Презентация PowerPoint</vt:lpstr>
      <vt:lpstr>Перспективы и планы развития </vt:lpstr>
      <vt:lpstr>Презентация PowerPoint</vt:lpstr>
      <vt:lpstr>Создание условий для реализации образовательного процесса (ремонт за 3 года),приобретение. 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детский сад №3 «Солнышко» Кимрского района Тверской области</dc:title>
  <dc:creator>user</dc:creator>
  <cp:lastModifiedBy>Администратор</cp:lastModifiedBy>
  <cp:revision>6</cp:revision>
  <dcterms:created xsi:type="dcterms:W3CDTF">2018-02-17T14:31:11Z</dcterms:created>
  <dcterms:modified xsi:type="dcterms:W3CDTF">2018-02-27T04:41:37Z</dcterms:modified>
</cp:coreProperties>
</file>